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Montserrat" pitchFamily="2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3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2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0E66-9325-594D-8AA3-3629B31E8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F7B33-F835-E145-94E9-BEA1D7717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F32C6-DB7A-F347-B92F-7F6305EE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3A2CE-FAEF-7043-BA91-52F80B49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AE8B9-34A3-4148-932A-A2CC30F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1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C724-E9E5-704C-82C4-25244E11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8A3FB-4B17-484A-80D6-426EE536C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FBEBC-96B5-E74E-AB29-F77FC6A3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0742-C45D-754D-BDD6-CF615B75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627C2-A53C-2E44-B204-FAA279F0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B0C8B-B436-A542-AED6-B8D9362C9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06F1D-2BD1-9042-AB3B-C031D3EF8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36370-CEAA-FE4E-BDCF-3939EF18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EB078-83A9-AA4E-8496-EDDF0549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91B03-41CF-D447-B7A1-7333D58F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0B54-07BC-4D4C-80BD-A7EC23B2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43575-7F83-4642-BFD9-65CEF5F4B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51A08-82F8-6749-92C6-87DFACBB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87A03-2645-0448-B903-F3C9E7F8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C6DA-085C-904A-827D-BC0BD812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0D79-FBF1-564A-95C9-B247064B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294A3-8F7E-3847-B3E4-01CBDDDC6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91BFC-2C52-6240-91E8-D41288D6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B6272-FB29-544A-9F79-70EB0829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C2C36-7299-EE44-8E2B-10D53A56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3475-3C96-6244-BBE1-2EDB3E29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4EE9A-093C-EA4C-8E51-997D58EA4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9BE03-1FBC-9E4F-A505-079598030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2C548-CA7D-CD44-89A2-5D518C01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BC823-0CF8-7A48-8DC7-F12E131D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010E3-1648-F346-8C11-2AAD91B0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7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7C53-6FAA-194D-93D1-FC3F05FA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A4466-4CD9-884A-84E9-7B6C0C4EA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3C079-B477-B441-9CFD-8DD5FCFD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3E17D-A1B3-454A-9B71-1283A8676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7B6B0-6A9B-DF40-8B6A-591432269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87C90-950B-304C-8329-22E94069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934C3-92FE-2C4F-869D-F3237DD6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35435-DEE9-0941-B82A-3F8CAF1E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02E4-E547-8F4A-AE68-C1BEF9BE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413E9-2489-F64D-9F54-519C89E9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1F9B2-1099-164F-972B-A7088B89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B3B2-7DCE-8449-84EE-C27CDA0D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2E89F-A387-0E45-A2AC-45586B39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22991-E00E-6140-8F2A-658F9A29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9808D-739C-DB49-8654-40BE40AA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20A4-15E0-6147-AAFC-76598BA8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7560-7472-604F-BBC7-5FC62395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97A08-7469-4E4B-B80F-C0235F37C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903D2-35EF-8646-A2BC-C22C56E2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D5AEC-CD09-EA45-B81C-FC8EB31A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A2FBE-C147-1F46-A94F-7E1E939B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C71D-C4B7-FB4B-832A-34118FC4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48692-CA85-9344-A9AE-412508FFB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20EDF-21A9-CC43-9096-9EF6D060D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BA30F-3A25-3E49-93C3-CADAF077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62B26-9F69-D34E-81A7-7D1C716F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2277B-B1DE-3044-B0C3-39C41D92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BBD2B-D858-5F48-A8E1-4C18B76C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F23E3-1CCF-414E-B213-F29C65EE3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CF66-46FC-2944-805A-9CCDB1E1E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224B-5A5A-EA41-9070-82FB7406FA4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5E923-ADE9-7B47-875D-6A47EE569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5F8E8-9D29-FE4A-ACBD-CEF52E753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0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u.org.au/chaplaincywee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98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A6A4-3AAA-6B43-8E27-E983B57C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Montserrat" pitchFamily="2" charset="77"/>
              </a:rPr>
              <a:t>What is Chaplaincy Week?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B2E-6A55-F041-A464-3A1B5D3E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0" i="0" u="none" strike="noStrike" dirty="0">
                <a:solidFill>
                  <a:srgbClr val="222222"/>
                </a:solidFill>
                <a:effectLst/>
                <a:latin typeface="Montserrat" pitchFamily="2" charset="77"/>
              </a:rPr>
              <a:t>SU Australia’s National Chaplaincy Week is an </a:t>
            </a:r>
            <a:r>
              <a:rPr lang="en-AU" b="1" i="0" u="none" strike="noStrike" dirty="0">
                <a:solidFill>
                  <a:srgbClr val="222222"/>
                </a:solidFill>
                <a:effectLst/>
                <a:latin typeface="Montserrat" pitchFamily="2" charset="77"/>
              </a:rPr>
              <a:t>annual celebration of school chaplains</a:t>
            </a:r>
            <a:r>
              <a:rPr lang="en-AU" b="0" i="0" u="none" strike="noStrike" dirty="0">
                <a:solidFill>
                  <a:srgbClr val="222222"/>
                </a:solidFill>
                <a:effectLst/>
                <a:latin typeface="Montserrat" pitchFamily="2" charset="77"/>
              </a:rPr>
              <a:t> and the role they and their volunteers play in championing and caring for their local school community.</a:t>
            </a:r>
          </a:p>
          <a:p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School chaplains are part of</a:t>
            </a:r>
            <a:br>
              <a:rPr lang="en-AU" dirty="0">
                <a:solidFill>
                  <a:srgbClr val="222222"/>
                </a:solidFill>
                <a:latin typeface="Montserrat" pitchFamily="2" charset="77"/>
              </a:rPr>
            </a:b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a school welfare team - </a:t>
            </a:r>
            <a:r>
              <a:rPr lang="en-AU" b="1" dirty="0">
                <a:solidFill>
                  <a:srgbClr val="222222"/>
                </a:solidFill>
                <a:latin typeface="Montserrat" pitchFamily="2" charset="77"/>
              </a:rPr>
              <a:t>a safe </a:t>
            </a:r>
            <a:br>
              <a:rPr lang="en-AU" b="1" dirty="0">
                <a:solidFill>
                  <a:srgbClr val="222222"/>
                </a:solidFill>
                <a:latin typeface="Montserrat" pitchFamily="2" charset="77"/>
              </a:rPr>
            </a:br>
            <a:r>
              <a:rPr lang="en-AU" b="1" dirty="0">
                <a:solidFill>
                  <a:srgbClr val="222222"/>
                </a:solidFill>
                <a:latin typeface="Montserrat" pitchFamily="2" charset="77"/>
              </a:rPr>
              <a:t>person for young people </a:t>
            </a:r>
            <a:br>
              <a:rPr lang="en-AU" b="1" dirty="0">
                <a:solidFill>
                  <a:srgbClr val="222222"/>
                </a:solidFill>
                <a:latin typeface="Montserrat" pitchFamily="2" charset="77"/>
              </a:rPr>
            </a:br>
            <a:r>
              <a:rPr lang="en-AU" b="1" dirty="0">
                <a:solidFill>
                  <a:srgbClr val="222222"/>
                </a:solidFill>
                <a:latin typeface="Montserrat" pitchFamily="2" charset="77"/>
              </a:rPr>
              <a:t>to connect with </a:t>
            </a: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and </a:t>
            </a:r>
            <a:br>
              <a:rPr lang="en-AU" dirty="0">
                <a:solidFill>
                  <a:srgbClr val="222222"/>
                </a:solidFill>
                <a:latin typeface="Montserrat" pitchFamily="2" charset="77"/>
              </a:rPr>
            </a:b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provide a listening ear, </a:t>
            </a:r>
            <a:br>
              <a:rPr lang="en-AU" dirty="0">
                <a:solidFill>
                  <a:srgbClr val="222222"/>
                </a:solidFill>
                <a:latin typeface="Montserrat" pitchFamily="2" charset="77"/>
              </a:rPr>
            </a:b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caring presence, and </a:t>
            </a:r>
            <a:br>
              <a:rPr lang="en-AU" dirty="0">
                <a:solidFill>
                  <a:srgbClr val="222222"/>
                </a:solidFill>
                <a:latin typeface="Montserrat" pitchFamily="2" charset="77"/>
              </a:rPr>
            </a:b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a message of hope</a:t>
            </a:r>
            <a:r>
              <a:rPr lang="en-A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 </a:t>
            </a:r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268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A6A4-3AAA-6B43-8E27-E983B57C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Montserrat" pitchFamily="2" charset="77"/>
              </a:rPr>
              <a:t>When is it and how can I be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B2E-6A55-F041-A464-3A1B5D3E1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National Chaplaincy Week will be running across the country from </a:t>
            </a:r>
            <a:r>
              <a:rPr lang="en-AU" b="1" dirty="0">
                <a:solidFill>
                  <a:srgbClr val="222222"/>
                </a:solidFill>
                <a:latin typeface="Montserrat" pitchFamily="2" charset="77"/>
              </a:rPr>
              <a:t>19-26 May</a:t>
            </a: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.</a:t>
            </a:r>
          </a:p>
          <a:p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Whether you have </a:t>
            </a:r>
            <a:r>
              <a:rPr lang="en-AU" b="1" dirty="0">
                <a:solidFill>
                  <a:srgbClr val="222222"/>
                </a:solidFill>
                <a:latin typeface="Montserrat" pitchFamily="2" charset="77"/>
              </a:rPr>
              <a:t>time, funds or energy </a:t>
            </a: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to give - there’s a way you can help out at your </a:t>
            </a:r>
            <a:br>
              <a:rPr lang="en-AU" dirty="0">
                <a:solidFill>
                  <a:srgbClr val="222222"/>
                </a:solidFill>
                <a:latin typeface="Montserrat" pitchFamily="2" charset="77"/>
              </a:rPr>
            </a:b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local Chaplaincy Week.</a:t>
            </a:r>
          </a:p>
          <a:p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Get in touch with your </a:t>
            </a:r>
            <a:r>
              <a:rPr lang="en-AU" b="1" dirty="0">
                <a:solidFill>
                  <a:srgbClr val="222222"/>
                </a:solidFill>
                <a:latin typeface="Montserrat" pitchFamily="2" charset="77"/>
              </a:rPr>
              <a:t>local </a:t>
            </a:r>
            <a:br>
              <a:rPr lang="en-AU" b="1" dirty="0">
                <a:solidFill>
                  <a:srgbClr val="222222"/>
                </a:solidFill>
                <a:latin typeface="Montserrat" pitchFamily="2" charset="77"/>
              </a:rPr>
            </a:br>
            <a:r>
              <a:rPr lang="en-AU" b="1" dirty="0">
                <a:solidFill>
                  <a:srgbClr val="222222"/>
                </a:solidFill>
                <a:latin typeface="Montserrat" pitchFamily="2" charset="77"/>
              </a:rPr>
              <a:t>chaplain </a:t>
            </a: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to find out how </a:t>
            </a:r>
            <a:br>
              <a:rPr lang="en-AU" dirty="0">
                <a:solidFill>
                  <a:srgbClr val="222222"/>
                </a:solidFill>
                <a:latin typeface="Montserrat" pitchFamily="2" charset="77"/>
              </a:rPr>
            </a:b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you can support them!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Montserrat" pitchFamily="2" charset="77"/>
              </a:rPr>
              <a:t>   (or contact </a:t>
            </a:r>
            <a:r>
              <a:rPr lang="en-AU" sz="2400" dirty="0" err="1">
                <a:solidFill>
                  <a:srgbClr val="222222"/>
                </a:solidFill>
                <a:latin typeface="Montserrat" pitchFamily="2" charset="77"/>
              </a:rPr>
              <a:t>info@su.org.au</a:t>
            </a:r>
            <a:r>
              <a:rPr lang="en-AU" sz="2400" dirty="0">
                <a:solidFill>
                  <a:srgbClr val="222222"/>
                </a:solidFill>
                <a:latin typeface="Montserrat" pitchFamily="2" charset="77"/>
              </a:rPr>
              <a:t>)</a:t>
            </a:r>
          </a:p>
          <a:p>
            <a:endParaRPr lang="en-US" dirty="0">
              <a:solidFill>
                <a:srgbClr val="222222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75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A6A4-3AAA-6B43-8E27-E983B57C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Montserrat" pitchFamily="2" charset="77"/>
              </a:rPr>
              <a:t>Some Ideas To Help Celebrate!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B2E-6A55-F041-A464-3A1B5D3E1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93" y="2912630"/>
            <a:ext cx="2926976" cy="8734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2400" dirty="0">
                <a:solidFill>
                  <a:srgbClr val="222222"/>
                </a:solidFill>
                <a:latin typeface="Montserrat" pitchFamily="2" charset="77"/>
              </a:rPr>
              <a:t>Invite a chaplain to speak at your service or event</a:t>
            </a:r>
          </a:p>
          <a:p>
            <a:pPr marL="0" indent="0">
              <a:buNone/>
            </a:pPr>
            <a:endParaRPr lang="en-AU" dirty="0">
              <a:solidFill>
                <a:srgbClr val="222222"/>
              </a:solidFill>
              <a:latin typeface="Montserrat" pitchFamily="2" charset="77"/>
            </a:endParaRPr>
          </a:p>
          <a:p>
            <a:endParaRPr lang="en-US" dirty="0">
              <a:solidFill>
                <a:srgbClr val="222222"/>
              </a:solidFill>
              <a:latin typeface="Montserrat" pitchFamily="2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BD211C-7F1E-516C-C9A4-B9AB3A76BFC6}"/>
              </a:ext>
            </a:extLst>
          </p:cNvPr>
          <p:cNvSpPr txBox="1">
            <a:spLocks/>
          </p:cNvSpPr>
          <p:nvPr/>
        </p:nvSpPr>
        <p:spPr>
          <a:xfrm>
            <a:off x="4410298" y="2925892"/>
            <a:ext cx="2926976" cy="87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dirty="0">
                <a:solidFill>
                  <a:srgbClr val="222222"/>
                </a:solidFill>
                <a:latin typeface="Montserrat" pitchFamily="2" charset="77"/>
              </a:rPr>
              <a:t>Organise a thank you morning tea, BBQ or fundraiser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>
              <a:solidFill>
                <a:srgbClr val="222222"/>
              </a:solidFill>
              <a:latin typeface="Montserrat" pitchFamily="2" charset="77"/>
            </a:endParaRPr>
          </a:p>
          <a:p>
            <a:endParaRPr lang="en-US" dirty="0">
              <a:solidFill>
                <a:srgbClr val="222222"/>
              </a:solidFill>
              <a:latin typeface="Montserrat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48A257-EDC4-DEBA-7CDC-0E151BAFB7C4}"/>
              </a:ext>
            </a:extLst>
          </p:cNvPr>
          <p:cNvSpPr txBox="1">
            <a:spLocks/>
          </p:cNvSpPr>
          <p:nvPr/>
        </p:nvSpPr>
        <p:spPr>
          <a:xfrm>
            <a:off x="7906871" y="2912631"/>
            <a:ext cx="4206239" cy="1077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4000" dirty="0">
                <a:solidFill>
                  <a:srgbClr val="222222"/>
                </a:solidFill>
                <a:latin typeface="Montserrat" pitchFamily="2" charset="77"/>
              </a:rPr>
              <a:t>Thank a chaplain through your community noticeboard or on Facebook</a:t>
            </a:r>
            <a:endParaRPr lang="en-US" dirty="0">
              <a:solidFill>
                <a:srgbClr val="222222"/>
              </a:solidFill>
              <a:latin typeface="Montserrat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1A1B66-04D0-D92D-C4B1-1FE985AD3CE1}"/>
              </a:ext>
            </a:extLst>
          </p:cNvPr>
          <p:cNvSpPr txBox="1">
            <a:spLocks/>
          </p:cNvSpPr>
          <p:nvPr/>
        </p:nvSpPr>
        <p:spPr>
          <a:xfrm>
            <a:off x="3930174" y="5266704"/>
            <a:ext cx="4036809" cy="87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200" dirty="0">
                <a:solidFill>
                  <a:srgbClr val="222222"/>
                </a:solidFill>
                <a:latin typeface="Montserrat" pitchFamily="2" charset="77"/>
              </a:rPr>
              <a:t>Hand out your local chaplains’ personal leaflets or partnership cards</a:t>
            </a:r>
          </a:p>
          <a:p>
            <a:endParaRPr lang="en-US" sz="2200" dirty="0">
              <a:solidFill>
                <a:srgbClr val="222222"/>
              </a:solidFill>
              <a:latin typeface="Montserrat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051CDE-3DD2-A14C-A0DB-D00798E9203D}"/>
              </a:ext>
            </a:extLst>
          </p:cNvPr>
          <p:cNvSpPr txBox="1">
            <a:spLocks/>
          </p:cNvSpPr>
          <p:nvPr/>
        </p:nvSpPr>
        <p:spPr>
          <a:xfrm>
            <a:off x="8617775" y="5315201"/>
            <a:ext cx="2926976" cy="87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600" dirty="0">
                <a:solidFill>
                  <a:srgbClr val="222222"/>
                </a:solidFill>
                <a:latin typeface="Montserrat" pitchFamily="2" charset="77"/>
              </a:rPr>
              <a:t>Send a small thank you gift to your chaplain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>
              <a:solidFill>
                <a:srgbClr val="222222"/>
              </a:solidFill>
              <a:latin typeface="Montserrat" pitchFamily="2" charset="77"/>
            </a:endParaRPr>
          </a:p>
          <a:p>
            <a:endParaRPr lang="en-US" dirty="0">
              <a:solidFill>
                <a:srgbClr val="222222"/>
              </a:solidFill>
              <a:latin typeface="Montserrat" pitchFamily="2" charset="77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51B117-16C6-9C86-A357-96237D9B5604}"/>
              </a:ext>
            </a:extLst>
          </p:cNvPr>
          <p:cNvSpPr txBox="1">
            <a:spLocks/>
          </p:cNvSpPr>
          <p:nvPr/>
        </p:nvSpPr>
        <p:spPr>
          <a:xfrm>
            <a:off x="647251" y="5315201"/>
            <a:ext cx="2926976" cy="87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>
                <a:solidFill>
                  <a:srgbClr val="222222"/>
                </a:solidFill>
                <a:latin typeface="Montserrat" pitchFamily="2" charset="77"/>
              </a:rPr>
              <a:t>Share news or updates from your local chaplain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>
              <a:solidFill>
                <a:srgbClr val="222222"/>
              </a:solidFill>
              <a:latin typeface="Montserrat" pitchFamily="2" charset="77"/>
            </a:endParaRPr>
          </a:p>
          <a:p>
            <a:endParaRPr lang="en-US" dirty="0">
              <a:solidFill>
                <a:srgbClr val="222222"/>
              </a:solidFill>
              <a:latin typeface="Montserrat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599FBA-2D50-C17A-4918-F7562406C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58" y="4175700"/>
            <a:ext cx="819084" cy="10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AEDB16-714F-FF73-BB15-F1B4D1F3E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929" y="1528482"/>
            <a:ext cx="1034303" cy="1076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55E59A-99AD-E281-EEEC-F6BD4F9A2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284" y="1555005"/>
            <a:ext cx="1047003" cy="1049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B4711E-CE33-91E8-CB35-D50FD3D41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255" y="3990045"/>
            <a:ext cx="1090015" cy="10131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F9AE4E-477B-9FA6-25F9-A9DDEF66A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730" y="3826772"/>
            <a:ext cx="1252033" cy="1255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86E800-59AB-71D5-F01E-F2EBEC687D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3640" y="1631978"/>
            <a:ext cx="1132629" cy="10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84CC93-0715-E622-E3D1-F6A1B9412DC6}"/>
              </a:ext>
            </a:extLst>
          </p:cNvPr>
          <p:cNvSpPr txBox="1">
            <a:spLocks/>
          </p:cNvSpPr>
          <p:nvPr/>
        </p:nvSpPr>
        <p:spPr>
          <a:xfrm>
            <a:off x="8944798" y="1356053"/>
            <a:ext cx="3094245" cy="1849727"/>
          </a:xfrm>
          <a:prstGeom prst="rect">
            <a:avLst/>
          </a:prstGeom>
          <a:solidFill>
            <a:schemeClr val="tx1">
              <a:alpha val="27635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3600" b="1" dirty="0">
                <a:solidFill>
                  <a:schemeClr val="bg1"/>
                </a:solidFill>
                <a:latin typeface="Montserrat" pitchFamily="2" charset="77"/>
              </a:rPr>
              <a:t>THANK YOU!</a:t>
            </a:r>
            <a:endParaRPr lang="en-AU" sz="3600" b="1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en-AU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For more info go to: </a:t>
            </a:r>
            <a:r>
              <a:rPr lang="en-AU" b="1" i="0" u="sng" strike="noStrike" dirty="0">
                <a:solidFill>
                  <a:srgbClr val="00E6AB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su.org.au/</a:t>
            </a:r>
            <a:br>
              <a:rPr lang="en-AU" b="1" i="0" u="sng" strike="noStrike" dirty="0">
                <a:solidFill>
                  <a:srgbClr val="00E6AB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AU" b="1" i="0" u="sng" strike="noStrike" dirty="0">
                <a:solidFill>
                  <a:srgbClr val="00E6AB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chaplaincyweek</a:t>
            </a:r>
            <a:endParaRPr lang="en-US" sz="2400" b="1" dirty="0">
              <a:solidFill>
                <a:srgbClr val="222222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517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234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 Light</vt:lpstr>
      <vt:lpstr>Arial</vt:lpstr>
      <vt:lpstr>Open Sans</vt:lpstr>
      <vt:lpstr>Calibri</vt:lpstr>
      <vt:lpstr>Montserrat</vt:lpstr>
      <vt:lpstr>Office Theme</vt:lpstr>
      <vt:lpstr>PowerPoint Presentation</vt:lpstr>
      <vt:lpstr>What is Chaplaincy Week?</vt:lpstr>
      <vt:lpstr>When is it and how can I be involved?</vt:lpstr>
      <vt:lpstr>Some Ideas To Help Celebrate!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Nathanael Smith</dc:creator>
  <cp:lastModifiedBy>Casey Seaton</cp:lastModifiedBy>
  <cp:revision>12</cp:revision>
  <dcterms:created xsi:type="dcterms:W3CDTF">2021-04-16T02:22:57Z</dcterms:created>
  <dcterms:modified xsi:type="dcterms:W3CDTF">2024-03-27T23:09:47Z</dcterms:modified>
</cp:coreProperties>
</file>